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Sai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3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5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5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Credit Card Customer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3863"/>
            <a:ext cx="71949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1410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Defenders – Power BI Project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A2938-64B5-5E4E-8E3A-978632EE2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670" y="7567697"/>
            <a:ext cx="2705478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2822"/>
            <a:ext cx="6386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717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Power BI dashboard provides invaluable insights, paving the way for data-driven customer retention strategies.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527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Actionable Patterns: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dashboard effectively reveals clear and actionable churn patterns.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High-Risk Identification: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Successfully identifies specific high-risk customer groups for targeted intervention.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629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Strategy: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Enables the formulation of a robust, data-driven customer retention strategy.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438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time and attention.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AC10D-ADBE-6858-7C9B-8C395E9C1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621" y="7657195"/>
            <a:ext cx="2705478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467695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customer demographics, spending behavior, and churn patterns to enhance retention strategies.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467695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Tools Utilised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for visualization, DAX for complex calculations, and advanced data modeling techniques.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467695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Dataset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credit card customer records, including transactional behavior and detailed demographic information.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6A589A-BBB4-3132-53D0-6B795A2B2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922" y="7677073"/>
            <a:ext cx="2705478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60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Addressing the Business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537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customer churn is critical for sustained revenue growth. A high churn rate directly impacts profitability and requires proactive intervention.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975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Churn Rate: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Significantly erodes revenue streams and overall business stability.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High-Risk Customers: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Pinpointing individuals likely to churn allows for targeted retention efforts.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077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 &amp; Behavioral Factors: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Uncovering the root causes of churn through detailed analysis of customer profiles and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8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3311128"/>
            <a:ext cx="8506539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Power BI Dashboard: An Overview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2361" y="4305776"/>
            <a:ext cx="4205168" cy="3304103"/>
          </a:xfrm>
          <a:prstGeom prst="roundRect">
            <a:avLst>
              <a:gd name="adj" fmla="val 585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30248" y="4543663"/>
            <a:ext cx="645200" cy="645200"/>
          </a:xfrm>
          <a:prstGeom prst="roundRect">
            <a:avLst>
              <a:gd name="adj" fmla="val 14170932"/>
            </a:avLst>
          </a:prstGeom>
          <a:solidFill>
            <a:srgbClr val="FC833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651" y="4721066"/>
            <a:ext cx="290274" cy="2902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0248" y="5403890"/>
            <a:ext cx="3226237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Overview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1030248" y="5936099"/>
            <a:ext cx="3729395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insights into the overall customer base, including demographic distributions and acquisition trends.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5212556" y="4305776"/>
            <a:ext cx="4205168" cy="3304103"/>
          </a:xfrm>
          <a:prstGeom prst="roundRect">
            <a:avLst>
              <a:gd name="adj" fmla="val 585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0443" y="4543663"/>
            <a:ext cx="645200" cy="645200"/>
          </a:xfrm>
          <a:prstGeom prst="roundRect">
            <a:avLst>
              <a:gd name="adj" fmla="val 14170932"/>
            </a:avLst>
          </a:prstGeom>
          <a:solidFill>
            <a:srgbClr val="FC833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7846" y="4721066"/>
            <a:ext cx="290274" cy="2902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0443" y="5403890"/>
            <a:ext cx="3275171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Churn &amp; Risk Analysis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5450443" y="5936099"/>
            <a:ext cx="3729395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Focuses on identifying churn patterns, high-risk segments, and factors contributing to customer attrition.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9632752" y="4305776"/>
            <a:ext cx="4205288" cy="3304103"/>
          </a:xfrm>
          <a:prstGeom prst="roundRect">
            <a:avLst>
              <a:gd name="adj" fmla="val 585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0638" y="4543663"/>
            <a:ext cx="645200" cy="645200"/>
          </a:xfrm>
          <a:prstGeom prst="roundRect">
            <a:avLst>
              <a:gd name="adj" fmla="val 14170932"/>
            </a:avLst>
          </a:prstGeom>
          <a:solidFill>
            <a:srgbClr val="FC833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042" y="4721066"/>
            <a:ext cx="290274" cy="2902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0638" y="5403890"/>
            <a:ext cx="3729514" cy="806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Credit Utilisation &amp; Engagement</a:t>
            </a:r>
            <a:endParaRPr lang="en-US" sz="2500" dirty="0"/>
          </a:p>
        </p:txBody>
      </p:sp>
      <p:sp>
        <p:nvSpPr>
          <p:cNvPr id="18" name="Text 12"/>
          <p:cNvSpPr/>
          <p:nvPr/>
        </p:nvSpPr>
        <p:spPr>
          <a:xfrm>
            <a:off x="9870638" y="6339364"/>
            <a:ext cx="3729514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Examines how customers are using their credit cards, including spending habits and engagement levels.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085213-B578-6ABA-A8F7-A0A02B66B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4922" y="7677073"/>
            <a:ext cx="2705478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0698"/>
            <a:ext cx="655439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Performance Indicators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6690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Snapshot of crucial metrics from the Power BI dashboard, highlighting the current state of our credit card customer base.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525197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10K</a:t>
            </a:r>
            <a:endParaRPr lang="en-US" sz="5300" dirty="0"/>
          </a:p>
        </p:txBody>
      </p:sp>
      <p:sp>
        <p:nvSpPr>
          <p:cNvPr id="5" name="Text 3"/>
          <p:cNvSpPr/>
          <p:nvPr/>
        </p:nvSpPr>
        <p:spPr>
          <a:xfrm>
            <a:off x="1052513" y="34538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Customers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895130"/>
            <a:ext cx="30693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entire customer base currently under analysis.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18253" y="2525197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8.5K</a:t>
            </a:r>
            <a:endParaRPr lang="en-US" sz="5300" dirty="0"/>
          </a:p>
        </p:txBody>
      </p:sp>
      <p:sp>
        <p:nvSpPr>
          <p:cNvPr id="8" name="Text 6"/>
          <p:cNvSpPr/>
          <p:nvPr/>
        </p:nvSpPr>
        <p:spPr>
          <a:xfrm>
            <a:off x="4376976" y="34538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Active Customers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118253" y="3895130"/>
            <a:ext cx="306931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who have shown recent activity on their credit cards.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42716" y="2525197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16.07%</a:t>
            </a:r>
            <a:endParaRPr lang="en-US" sz="5300" dirty="0"/>
          </a:p>
        </p:txBody>
      </p:sp>
      <p:sp>
        <p:nvSpPr>
          <p:cNvPr id="11" name="Text 9"/>
          <p:cNvSpPr/>
          <p:nvPr/>
        </p:nvSpPr>
        <p:spPr>
          <a:xfrm>
            <a:off x="7701439" y="34538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Churn Rate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42716" y="3895130"/>
            <a:ext cx="306931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Percentage of customers who have ceased their relationship with us.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767179" y="2525197"/>
            <a:ext cx="3069431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1627</a:t>
            </a:r>
            <a:endParaRPr lang="en-US" sz="5300" dirty="0"/>
          </a:p>
        </p:txBody>
      </p:sp>
      <p:sp>
        <p:nvSpPr>
          <p:cNvPr id="14" name="Text 12"/>
          <p:cNvSpPr/>
          <p:nvPr/>
        </p:nvSpPr>
        <p:spPr>
          <a:xfrm>
            <a:off x="11026021" y="34538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Churned Customers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767179" y="3895130"/>
            <a:ext cx="306943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absolute number of customers who have churned.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80484" y="5385554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$4.40K</a:t>
            </a:r>
            <a:endParaRPr lang="en-US" sz="5300" dirty="0"/>
          </a:p>
        </p:txBody>
      </p:sp>
      <p:sp>
        <p:nvSpPr>
          <p:cNvPr id="17" name="Text 15"/>
          <p:cNvSpPr/>
          <p:nvPr/>
        </p:nvSpPr>
        <p:spPr>
          <a:xfrm>
            <a:off x="6039207" y="63142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Avg Transaction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780484" y="6755487"/>
            <a:ext cx="30693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amount spent per transaction across all customers.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D1134E-9892-20E7-7A32-F9E46510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922" y="7567698"/>
            <a:ext cx="2705478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180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Churn Insights from the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Platinum Customers: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Highest churn rate observed at 25% within this premium segment.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 Level: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Customers with Doctorate and Post-Graduate qualifications exhibit elevated churn.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Income Brackets: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Both lower (&lt; $40K) and higher (&gt;$120K) income groups show a propensity for increased churn.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609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Inactive Months: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 average of 2.69 inactive months typically precedes customer churn.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116E2-43D5-41C5-8110-03CF7DD4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0767" y="7615406"/>
            <a:ext cx="2705478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173"/>
            <a:ext cx="7071122" cy="63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Engagement Funnel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86527" y="1654612"/>
            <a:ext cx="1305734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Visualising the customer journey, from total customers to those who have churned, highlighting points of engagement drop-off.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27" y="2205752"/>
            <a:ext cx="1011317" cy="12136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00012" y="2407920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Customers: 10K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2000012" y="2845356"/>
            <a:ext cx="118438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complete pool of credit card customers.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27" y="3419356"/>
            <a:ext cx="1011317" cy="12136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00012" y="3621524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Active: 6K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2000012" y="4058960"/>
            <a:ext cx="118438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regularly engaging with their cards.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27" y="4632960"/>
            <a:ext cx="1011317" cy="12136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00012" y="4835128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Low Engagement: 4K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2000012" y="5272564"/>
            <a:ext cx="118438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showing reduced activity – the largest drop-off point.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27" y="5846564"/>
            <a:ext cx="1011317" cy="12136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00012" y="6048732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Churned: 2K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2000012" y="6486168"/>
            <a:ext cx="118438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who have ceased using their credit cards.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86527" y="7287697"/>
            <a:ext cx="1305734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most significant attrition occurs at the 'Low Engagement' stage, indicating a critical intervention point.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5F409B-6225-9681-5D7E-2F70D813C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4377" y="7611309"/>
            <a:ext cx="2705478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806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Behavioral Analysis of Customers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5625"/>
            <a:ext cx="4936093" cy="49360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Activity Decline: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Churned customers demonstrate a significant decline in activity during Q4 compared to Q1.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Customer Behavior: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Active customers consistently maintain higher credit utilisation and transaction amounts.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7558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Card Utilisation: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"Blue" cardholders show the highest utilisation rate at 29%.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56092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Platinum Card Usage: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Conversely, Platinum customers exhibit the lowest card utilisation at 4.4%.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0045CD-205B-ED8B-6018-16457A58A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523" y="7615405"/>
            <a:ext cx="2705478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924"/>
            <a:ext cx="702016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Strategic Recommendations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30229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targeted strategies based on the Power BI insights to mitigate churn and enhance customer loyalty.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740581"/>
            <a:ext cx="6413659" cy="1939885"/>
          </a:xfrm>
          <a:prstGeom prst="roundRect">
            <a:avLst>
              <a:gd name="adj" fmla="val 7542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710101"/>
            <a:ext cx="6413659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6" name="Shape 4"/>
          <p:cNvSpPr/>
          <p:nvPr/>
        </p:nvSpPr>
        <p:spPr>
          <a:xfrm>
            <a:off x="3677424" y="2417445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7" name="Text 5"/>
          <p:cNvSpPr/>
          <p:nvPr/>
        </p:nvSpPr>
        <p:spPr>
          <a:xfrm>
            <a:off x="3871377" y="2579013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39654" y="32792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Improve Engagement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39654" y="3744992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Initiate campaigns to re-engage low-activity customers through personalized communications and offers.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2833" y="2740581"/>
            <a:ext cx="6413778" cy="1939885"/>
          </a:xfrm>
          <a:prstGeom prst="roundRect">
            <a:avLst>
              <a:gd name="adj" fmla="val 7542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422833" y="2710101"/>
            <a:ext cx="6413778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06467" y="2417445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10500420" y="2579013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68697" y="32792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Targeted Rewards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68697" y="3744992"/>
            <a:ext cx="59220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exclusive rewards and benefits specifically designed for premium cardholders to boost satisfaction.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93790" y="5218986"/>
            <a:ext cx="6413659" cy="2284690"/>
          </a:xfrm>
          <a:prstGeom prst="roundRect">
            <a:avLst>
              <a:gd name="adj" fmla="val 640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5188506"/>
            <a:ext cx="6413659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18" name="Shape 16"/>
          <p:cNvSpPr/>
          <p:nvPr/>
        </p:nvSpPr>
        <p:spPr>
          <a:xfrm>
            <a:off x="3677424" y="4895850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19" name="Text 17"/>
          <p:cNvSpPr/>
          <p:nvPr/>
        </p:nvSpPr>
        <p:spPr>
          <a:xfrm>
            <a:off x="3871377" y="5057418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1039654" y="5757624"/>
            <a:ext cx="305490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Personalised Campaigns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039654" y="6223397"/>
            <a:ext cx="592193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bespoke retention campaigns for high-income and highly educated customer segments, addressing their unique needs.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22833" y="5218986"/>
            <a:ext cx="6413778" cy="2284690"/>
          </a:xfrm>
          <a:prstGeom prst="roundRect">
            <a:avLst>
              <a:gd name="adj" fmla="val 640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422833" y="5188506"/>
            <a:ext cx="6413778" cy="121920"/>
          </a:xfrm>
          <a:prstGeom prst="roundRect">
            <a:avLst>
              <a:gd name="adj" fmla="val 159070"/>
            </a:avLst>
          </a:prstGeom>
          <a:solidFill>
            <a:srgbClr val="FC8337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06467" y="4895850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FC8337"/>
          </a:solidFill>
          <a:ln/>
        </p:spPr>
      </p:sp>
      <p:sp>
        <p:nvSpPr>
          <p:cNvPr id="25" name="Text 23"/>
          <p:cNvSpPr/>
          <p:nvPr/>
        </p:nvSpPr>
        <p:spPr>
          <a:xfrm>
            <a:off x="10500420" y="5057418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668697" y="5757624"/>
            <a:ext cx="280237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Early-Warning System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668697" y="6223397"/>
            <a:ext cx="59220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system that flags declining customer activity, enabling timely intervention and proactive support.</a:t>
            </a:r>
            <a:endParaRPr lang="en-US" sz="16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E1CDA94-D489-5350-F441-C7501B48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922" y="7594164"/>
            <a:ext cx="2705478" cy="552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683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Saira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Sahil hussain</cp:lastModifiedBy>
  <cp:revision>4</cp:revision>
  <dcterms:created xsi:type="dcterms:W3CDTF">2026-01-12T12:00:21Z</dcterms:created>
  <dcterms:modified xsi:type="dcterms:W3CDTF">2026-01-13T08:47:34Z</dcterms:modified>
</cp:coreProperties>
</file>